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63" r:id="rId5"/>
    <p:sldId id="264" r:id="rId6"/>
    <p:sldId id="258" r:id="rId7"/>
    <p:sldId id="259" r:id="rId8"/>
    <p:sldId id="261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624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1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7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72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442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20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06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09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28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61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083076C-AFA0-49F1-8CFB-6D1FD4796875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6DAB69C-CA69-4D23-9B03-2EB92A2BF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28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gislativamente.it" TargetMode="External"/><Relationship Id="rId2" Type="http://schemas.openxmlformats.org/officeDocument/2006/relationships/hyperlink" Target="http://www.legislativamente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2276872"/>
            <a:ext cx="6400800" cy="194421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Legislativamente</a:t>
            </a:r>
          </a:p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Presentazione offerta servizi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288607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9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/>
              <a:t>Presentazione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Legislativamente è una nuova realtà che opera nell’ambito del monitoraggio legislativo nei vari livelli di governo, delle relazioni istituzionali e della comunicazione strategica al servizio di imprese ed enti. L’attenzione al cliente e alle sue esigenze è la nostra priorità. </a:t>
            </a:r>
          </a:p>
          <a:p>
            <a:pPr marL="0" indent="0">
              <a:buNone/>
            </a:pPr>
            <a:r>
              <a:rPr lang="it-IT" dirty="0" smtClean="0"/>
              <a:t>Vengono offerti i seguenti servizi:</a:t>
            </a:r>
          </a:p>
          <a:p>
            <a:r>
              <a:rPr lang="it-IT" b="1" dirty="0"/>
              <a:t>Monitoraggio istituzionale </a:t>
            </a:r>
            <a:r>
              <a:rPr lang="it-IT" dirty="0" smtClean="0"/>
              <a:t>strutturato su attività </a:t>
            </a:r>
            <a:r>
              <a:rPr lang="it-IT" dirty="0"/>
              <a:t>di tre livelli di governo: Unione Europea, Istituzioni nazionali </a:t>
            </a:r>
            <a:r>
              <a:rPr lang="it-IT" dirty="0" smtClean="0"/>
              <a:t>ed </a:t>
            </a:r>
            <a:r>
              <a:rPr lang="it-IT" dirty="0"/>
              <a:t>Istituzioni </a:t>
            </a:r>
            <a:r>
              <a:rPr lang="it-IT" dirty="0" smtClean="0"/>
              <a:t>regionali</a:t>
            </a:r>
          </a:p>
          <a:p>
            <a:r>
              <a:rPr lang="it-IT" b="1" dirty="0" smtClean="0"/>
              <a:t>Analisi dei provvedimenti legislativi</a:t>
            </a:r>
            <a:endParaRPr lang="it-IT" dirty="0" smtClean="0"/>
          </a:p>
          <a:p>
            <a:r>
              <a:rPr lang="it-IT" b="1" dirty="0"/>
              <a:t>Strategie di lobbying e </a:t>
            </a:r>
            <a:r>
              <a:rPr lang="it-IT" b="1" dirty="0" smtClean="0"/>
              <a:t>drafting legislativo</a:t>
            </a:r>
          </a:p>
          <a:p>
            <a:r>
              <a:rPr lang="it-IT" b="1" dirty="0" smtClean="0"/>
              <a:t>Monitoraggio media</a:t>
            </a: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1766"/>
            <a:ext cx="28860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7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584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Monitoraggio legislativo europeo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1739649"/>
            <a:ext cx="6446520" cy="48405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1700" dirty="0" smtClean="0"/>
              <a:t> </a:t>
            </a:r>
            <a:r>
              <a:rPr lang="it-IT" sz="2900" dirty="0"/>
              <a:t>I</a:t>
            </a:r>
            <a:r>
              <a:rPr lang="it-IT" sz="2900" dirty="0" smtClean="0"/>
              <a:t>l monitoraggio del livello di governo europeo si concretizza con:</a:t>
            </a:r>
            <a:endParaRPr lang="it-IT" sz="2900" dirty="0"/>
          </a:p>
          <a:p>
            <a:r>
              <a:rPr lang="it-IT" sz="2900" dirty="0" smtClean="0"/>
              <a:t>Stesura </a:t>
            </a:r>
            <a:r>
              <a:rPr lang="it-IT" sz="2900" dirty="0"/>
              <a:t>del calendario settimanale dei lavori del Parlamento Europeo e </a:t>
            </a:r>
            <a:r>
              <a:rPr lang="it-IT" sz="2900" dirty="0" smtClean="0"/>
              <a:t>delle Commissioni </a:t>
            </a:r>
            <a:r>
              <a:rPr lang="it-IT" sz="2900" dirty="0"/>
              <a:t>di interesse.</a:t>
            </a:r>
          </a:p>
          <a:p>
            <a:r>
              <a:rPr lang="it-IT" sz="2900" dirty="0" smtClean="0"/>
              <a:t>Monitoraggio </a:t>
            </a:r>
            <a:r>
              <a:rPr lang="it-IT" sz="2900" dirty="0"/>
              <a:t>e rendicontazione dei lavori e degli iter legislativi </a:t>
            </a:r>
            <a:r>
              <a:rPr lang="it-IT" sz="2900" dirty="0" smtClean="0"/>
              <a:t>dell’Assemblea Parlamentare </a:t>
            </a:r>
            <a:r>
              <a:rPr lang="it-IT" sz="2900" dirty="0"/>
              <a:t>e delle Commissioni.</a:t>
            </a:r>
          </a:p>
          <a:p>
            <a:r>
              <a:rPr lang="it-IT" sz="2900" dirty="0" smtClean="0"/>
              <a:t>Rendicontazione </a:t>
            </a:r>
            <a:r>
              <a:rPr lang="it-IT" sz="2900" dirty="0"/>
              <a:t>degli atti non legislativi del Parlamento.</a:t>
            </a:r>
          </a:p>
          <a:p>
            <a:r>
              <a:rPr lang="it-IT" sz="2900" dirty="0" smtClean="0"/>
              <a:t>Monitoraggio </a:t>
            </a:r>
            <a:r>
              <a:rPr lang="it-IT" sz="2900" dirty="0"/>
              <a:t>dell’attività e degli atti della Commissione Europea.</a:t>
            </a:r>
          </a:p>
          <a:p>
            <a:r>
              <a:rPr lang="it-IT" sz="2900" dirty="0" smtClean="0"/>
              <a:t>Monitoraggio </a:t>
            </a:r>
            <a:r>
              <a:rPr lang="it-IT" sz="2900" dirty="0"/>
              <a:t>dell’attività del </a:t>
            </a:r>
            <a:r>
              <a:rPr lang="it-IT" sz="2900" dirty="0" smtClean="0"/>
              <a:t>Consiglio, e dell’attività </a:t>
            </a:r>
            <a:r>
              <a:rPr lang="it-IT" sz="2900" dirty="0"/>
              <a:t>delle Agenzie indipendenti di interesse.</a:t>
            </a:r>
          </a:p>
          <a:p>
            <a:r>
              <a:rPr lang="it-IT" sz="2900" dirty="0" smtClean="0"/>
              <a:t>Rendicontazione </a:t>
            </a:r>
            <a:r>
              <a:rPr lang="it-IT" sz="2900" dirty="0"/>
              <a:t>degli atti della Corte di Giustizia, della Corte dei Conti e della </a:t>
            </a:r>
            <a:r>
              <a:rPr lang="it-IT" sz="2900" dirty="0" smtClean="0"/>
              <a:t>Gazzetta Ufficiale </a:t>
            </a:r>
            <a:r>
              <a:rPr lang="it-IT" sz="2900" dirty="0"/>
              <a:t>UE. </a:t>
            </a:r>
            <a:endParaRPr lang="it-IT" sz="2900" dirty="0" smtClean="0"/>
          </a:p>
          <a:p>
            <a:r>
              <a:rPr lang="it-IT" sz="2900" dirty="0" smtClean="0"/>
              <a:t>Ricerca </a:t>
            </a:r>
            <a:r>
              <a:rPr lang="it-IT" sz="2900" dirty="0"/>
              <a:t>di bandi di </a:t>
            </a:r>
            <a:r>
              <a:rPr lang="it-IT" sz="2900" dirty="0" smtClean="0"/>
              <a:t>finanziamento europei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959"/>
            <a:ext cx="2670051" cy="80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8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475656" y="365760"/>
            <a:ext cx="6740228" cy="1325562"/>
          </a:xfrm>
        </p:spPr>
        <p:txBody>
          <a:bodyPr>
            <a:noAutofit/>
          </a:bodyPr>
          <a:lstStyle/>
          <a:p>
            <a:r>
              <a:rPr lang="it-IT" sz="3200" dirty="0" smtClean="0"/>
              <a:t>Monitoraggio legislativo nazionale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46404" y="1839725"/>
            <a:ext cx="6446520" cy="49125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3800" dirty="0" smtClean="0"/>
              <a:t>Il monitoraggio del livello di governo nazionale si concretizza con:</a:t>
            </a:r>
            <a:endParaRPr lang="it-IT" sz="3800" dirty="0"/>
          </a:p>
          <a:p>
            <a:r>
              <a:rPr lang="it-IT" sz="3800" dirty="0"/>
              <a:t>Stesura del calendario settimanale dei lavori </a:t>
            </a:r>
            <a:r>
              <a:rPr lang="it-IT" sz="3800" dirty="0" smtClean="0"/>
              <a:t>parlamentari. Rendicontazione </a:t>
            </a:r>
            <a:r>
              <a:rPr lang="it-IT" sz="3800" dirty="0"/>
              <a:t>dei lavori di Camera, Senato e delle Commissioni di interesse.</a:t>
            </a:r>
          </a:p>
          <a:p>
            <a:r>
              <a:rPr lang="it-IT" sz="3800" dirty="0" smtClean="0"/>
              <a:t>Monitoraggio </a:t>
            </a:r>
            <a:r>
              <a:rPr lang="it-IT" sz="3800" dirty="0"/>
              <a:t>di disegni e proposte di legge durante tutto il loro iter parlamentare.</a:t>
            </a:r>
          </a:p>
          <a:p>
            <a:r>
              <a:rPr lang="it-IT" sz="3800" dirty="0" smtClean="0"/>
              <a:t>Monitoraggio </a:t>
            </a:r>
            <a:r>
              <a:rPr lang="it-IT" sz="3800" dirty="0"/>
              <a:t>degli atti di indirizzo e controllo e delle procedure informative e di </a:t>
            </a:r>
            <a:r>
              <a:rPr lang="it-IT" sz="3800" dirty="0" smtClean="0"/>
              <a:t>sindacato ispettivo</a:t>
            </a:r>
            <a:r>
              <a:rPr lang="it-IT" sz="3800" dirty="0"/>
              <a:t>.</a:t>
            </a:r>
          </a:p>
          <a:p>
            <a:r>
              <a:rPr lang="it-IT" sz="3800" dirty="0" smtClean="0"/>
              <a:t>Rendicontazione </a:t>
            </a:r>
            <a:r>
              <a:rPr lang="it-IT" sz="3800" dirty="0"/>
              <a:t>delle convocazioni del Consiglio dei Ministri </a:t>
            </a:r>
            <a:r>
              <a:rPr lang="it-IT" sz="3800" dirty="0" smtClean="0"/>
              <a:t>(qualora presente invio della documentazione discussa).</a:t>
            </a:r>
            <a:endParaRPr lang="it-IT" sz="3800" dirty="0"/>
          </a:p>
          <a:p>
            <a:r>
              <a:rPr lang="it-IT" sz="3800" dirty="0" smtClean="0"/>
              <a:t>Analisi </a:t>
            </a:r>
            <a:r>
              <a:rPr lang="it-IT" sz="3800" dirty="0"/>
              <a:t>e resoconto degli atti pubblicati in Gazzetta Ufficiale</a:t>
            </a:r>
            <a:r>
              <a:rPr lang="it-IT" sz="3800" dirty="0" smtClean="0"/>
              <a:t>.</a:t>
            </a:r>
          </a:p>
          <a:p>
            <a:r>
              <a:rPr lang="it-IT" sz="3800" dirty="0"/>
              <a:t>Ricerca di bandi di </a:t>
            </a:r>
            <a:r>
              <a:rPr lang="it-IT" sz="3800" dirty="0" smtClean="0"/>
              <a:t>finanziamento </a:t>
            </a:r>
            <a:r>
              <a:rPr lang="it-IT" sz="3800" dirty="0"/>
              <a:t>nazionali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766"/>
            <a:ext cx="28860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9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Monitoraggio legislativo regionale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49125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900" dirty="0" smtClean="0"/>
              <a:t>Il monitoraggio del livello di governo regionale si concretizza con: </a:t>
            </a:r>
            <a:endParaRPr lang="it-IT" sz="1900" dirty="0"/>
          </a:p>
          <a:p>
            <a:r>
              <a:rPr lang="it-IT" sz="1900" dirty="0"/>
              <a:t>Stesura del calendario settimanale dei lavori dell’Assemblea Regionale.</a:t>
            </a:r>
          </a:p>
          <a:p>
            <a:r>
              <a:rPr lang="it-IT" sz="1900" dirty="0" smtClean="0"/>
              <a:t>Rendicontazione </a:t>
            </a:r>
            <a:r>
              <a:rPr lang="it-IT" sz="1900" dirty="0"/>
              <a:t>dei lavori del Consiglio Regionale e </a:t>
            </a:r>
            <a:r>
              <a:rPr lang="it-IT" sz="1900" dirty="0" smtClean="0"/>
              <a:t>delle Commissioni </a:t>
            </a:r>
            <a:r>
              <a:rPr lang="it-IT" sz="1900" dirty="0"/>
              <a:t>di interesse.</a:t>
            </a:r>
          </a:p>
          <a:p>
            <a:r>
              <a:rPr lang="it-IT" sz="1900" dirty="0" smtClean="0"/>
              <a:t>Monitoraggio </a:t>
            </a:r>
            <a:r>
              <a:rPr lang="it-IT" sz="1900" dirty="0"/>
              <a:t>delle proposte legislative durante tutto il loro iter.</a:t>
            </a:r>
          </a:p>
          <a:p>
            <a:r>
              <a:rPr lang="it-IT" sz="1900" dirty="0" smtClean="0"/>
              <a:t>Monitoraggio </a:t>
            </a:r>
            <a:r>
              <a:rPr lang="it-IT" sz="1900" dirty="0"/>
              <a:t>degli atti non legislativi e delle procedure informative e di sindacato ispettivo.</a:t>
            </a:r>
          </a:p>
          <a:p>
            <a:r>
              <a:rPr lang="it-IT" sz="1900" dirty="0" smtClean="0"/>
              <a:t>Rendicontazione </a:t>
            </a:r>
            <a:r>
              <a:rPr lang="it-IT" sz="1900" dirty="0"/>
              <a:t>dell’attività della Giunta Regionale e degli atti degli Assessorati.</a:t>
            </a:r>
          </a:p>
          <a:p>
            <a:r>
              <a:rPr lang="it-IT" sz="1900" dirty="0" smtClean="0"/>
              <a:t>Analisi </a:t>
            </a:r>
            <a:r>
              <a:rPr lang="it-IT" sz="1900" dirty="0"/>
              <a:t>e resoconto degli atti pubblicati nel Bollettino Regionale</a:t>
            </a:r>
            <a:r>
              <a:rPr lang="it-IT" sz="1900" dirty="0" smtClean="0"/>
              <a:t>.</a:t>
            </a:r>
          </a:p>
          <a:p>
            <a:r>
              <a:rPr lang="it-IT" sz="1900" dirty="0"/>
              <a:t>Ricerca di bandi di </a:t>
            </a:r>
            <a:r>
              <a:rPr lang="it-IT" sz="1900" dirty="0" smtClean="0"/>
              <a:t>finanziamento regionali</a:t>
            </a:r>
            <a:endParaRPr lang="it-IT" sz="1900" dirty="0"/>
          </a:p>
          <a:p>
            <a:pPr marL="0" indent="0">
              <a:buNone/>
            </a:pPr>
            <a:endParaRPr lang="it-IT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17"/>
            <a:ext cx="288607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5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Analisi dei provvedimenti legislativi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15616" y="1897294"/>
            <a:ext cx="6277308" cy="428284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Per qualsiasi tipo di provvedimento – legge, decreto-legge, decreto ministeriale, proposta di legge, disegno di legge, decreto legislativo o anche per atti comunitari – può essere redatta una scheda di approfondimento. Obiettivo di tale scheda è quello di “rendere leggibile” a tutti il contenuto del provvedimento di interesse. E’ possibile, anche, redigere schede che mettono a confronto più provvedimenti, così da evidenziarne similitudini e differenze. Nella scheda vengono, inoltre, segnalate in tal caso le modifiche che il testo subisce nel corso del suo iter parlamentare; modifiche dovute all’approvazione di emendamenti che possono essere presentati sia in Commissione che in Aula.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9788"/>
            <a:ext cx="2814068" cy="84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6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Strategie di lobbying e comunicazione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46404" y="1828801"/>
            <a:ext cx="6446520" cy="3256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939"/>
            <a:ext cx="2382019" cy="71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946404" y="1841165"/>
            <a:ext cx="709094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pc="10" dirty="0"/>
              <a:t>Per quanto riguarda gli interlocutori istituzionali e non, si ideano e implementano strategie di lobbying e comunicazione personalizzate, procedendo preliminarmente con l’analisi e la mappatura dello scenario politico e degli stakeholder, lo studio dei singoli focus o criticità di interesse e la promozione presso i decisori pubblici delle posizioni del cliente su una determinata politica o provvedimento di suo interesse.</a:t>
            </a:r>
          </a:p>
          <a:p>
            <a:r>
              <a:rPr lang="it-IT" spc="10" dirty="0"/>
              <a:t>Legato a questo,  si opera con operazioni di drafting di atti legislativi e non.</a:t>
            </a:r>
          </a:p>
          <a:p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Monitoraggio media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46404" y="1849471"/>
            <a:ext cx="6446520" cy="43306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servizio cd. “Monitoraggio </a:t>
            </a:r>
            <a:r>
              <a:rPr lang="it-IT" dirty="0" smtClean="0"/>
              <a:t>media” si </a:t>
            </a:r>
            <a:r>
              <a:rPr lang="it-IT" dirty="0"/>
              <a:t>articola in:</a:t>
            </a:r>
          </a:p>
          <a:p>
            <a:r>
              <a:rPr lang="it-IT" b="1" dirty="0"/>
              <a:t>servizi di Ufficio stampa e Comunicazione per l’Impresa </a:t>
            </a:r>
            <a:r>
              <a:rPr lang="it-IT" dirty="0"/>
              <a:t>che vuole interloquire con i decisori politici in ogni fase del processo legislativo. Si prevede, tra l’altro, lo screening e l’invio in tempo reale della stampa e delle agenzie stampa sui temi di interesse del cliente;</a:t>
            </a:r>
          </a:p>
          <a:p>
            <a:r>
              <a:rPr lang="it-IT" b="1" dirty="0"/>
              <a:t>organizzazione di apposite campagne di comunicazione </a:t>
            </a:r>
            <a:r>
              <a:rPr lang="it-IT" dirty="0"/>
              <a:t>per l’Impresa, anche attraverso conferenze stampa e publiredazionali;</a:t>
            </a:r>
          </a:p>
          <a:p>
            <a:r>
              <a:rPr lang="it-IT" dirty="0" smtClean="0"/>
              <a:t>servizio globale nella </a:t>
            </a:r>
            <a:r>
              <a:rPr lang="it-IT" b="1" dirty="0" smtClean="0"/>
              <a:t>preparazione di </a:t>
            </a:r>
            <a:r>
              <a:rPr lang="it-IT" b="1" dirty="0"/>
              <a:t>un evento</a:t>
            </a:r>
            <a:r>
              <a:rPr lang="it-IT" dirty="0"/>
              <a:t>; partendo dall’ideazione </a:t>
            </a:r>
            <a:r>
              <a:rPr lang="it-IT" dirty="0" smtClean="0"/>
              <a:t>del </a:t>
            </a:r>
            <a:r>
              <a:rPr lang="it-IT" dirty="0"/>
              <a:t>concept, sceglie la sede istituzionale, identifica e coinvolge tutti gli attori dell’evento (parlamentari, membri del Governo, relatori, invitati, media).</a:t>
            </a:r>
          </a:p>
          <a:p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7611"/>
            <a:ext cx="2733427" cy="82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5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2055128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Grazie </a:t>
            </a:r>
            <a:r>
              <a:rPr lang="it-IT" sz="3200" dirty="0" smtClean="0"/>
              <a:t>dell’attenzione!</a:t>
            </a:r>
            <a:endParaRPr lang="it-IT" sz="32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46404" y="1849471"/>
            <a:ext cx="6446520" cy="43306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sz="2000" b="1" dirty="0" smtClean="0"/>
          </a:p>
          <a:p>
            <a:pPr marL="0" indent="0">
              <a:buNone/>
            </a:pPr>
            <a:r>
              <a:rPr lang="it-IT" sz="2000" b="1" dirty="0" smtClean="0"/>
              <a:t>Sito </a:t>
            </a:r>
            <a:r>
              <a:rPr lang="it-IT" sz="2000" b="1" dirty="0" smtClean="0"/>
              <a:t>web: </a:t>
            </a:r>
            <a:r>
              <a:rPr lang="it-IT" sz="2000" dirty="0" smtClean="0">
                <a:hlinkClick r:id="rId2"/>
              </a:rPr>
              <a:t>www.legislativamente.it</a:t>
            </a:r>
            <a:endParaRPr lang="it-IT" sz="2000" dirty="0"/>
          </a:p>
          <a:p>
            <a:pPr marL="0" indent="0">
              <a:buNone/>
            </a:pPr>
            <a:r>
              <a:rPr lang="it-IT" sz="2000" b="1" dirty="0" smtClean="0"/>
              <a:t>Contatto:</a:t>
            </a:r>
            <a:r>
              <a:rPr lang="it-IT" sz="2000" dirty="0" smtClean="0"/>
              <a:t> </a:t>
            </a:r>
            <a:r>
              <a:rPr lang="it-IT" sz="2000" dirty="0" smtClean="0">
                <a:hlinkClick r:id="rId3"/>
              </a:rPr>
              <a:t>info@legislativamente.it</a:t>
            </a:r>
            <a:endParaRPr lang="it-IT" sz="2000" dirty="0" smtClean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7611"/>
            <a:ext cx="2733427" cy="82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8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TM03457515[[fn=Visualizzazione]]</Template>
  <TotalTime>354</TotalTime>
  <Words>695</Words>
  <Application>Microsoft Office PowerPoint</Application>
  <PresentationFormat>Presentazione su schermo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Century Schoolbook</vt:lpstr>
      <vt:lpstr>Wingdings 2</vt:lpstr>
      <vt:lpstr>View</vt:lpstr>
      <vt:lpstr>Presentazione standard di PowerPoint</vt:lpstr>
      <vt:lpstr> Presentazione</vt:lpstr>
      <vt:lpstr>Monitoraggio legislativo europeo</vt:lpstr>
      <vt:lpstr>Monitoraggio legislativo nazionale</vt:lpstr>
      <vt:lpstr>Monitoraggio legislativo regionale</vt:lpstr>
      <vt:lpstr>Analisi dei provvedimenti legislativi</vt:lpstr>
      <vt:lpstr>Strategie di lobbying e comunicazione</vt:lpstr>
      <vt:lpstr>Monitoraggio media</vt:lpstr>
      <vt:lpstr>  Grazie dell’attenzione!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Crismatica</dc:creator>
  <cp:lastModifiedBy>elisabetta sisani</cp:lastModifiedBy>
  <cp:revision>27</cp:revision>
  <cp:lastPrinted>2015-11-17T14:44:22Z</cp:lastPrinted>
  <dcterms:created xsi:type="dcterms:W3CDTF">2015-11-10T08:08:21Z</dcterms:created>
  <dcterms:modified xsi:type="dcterms:W3CDTF">2015-11-17T14:57:02Z</dcterms:modified>
</cp:coreProperties>
</file>