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62" r:id="rId3"/>
    <p:sldId id="257" r:id="rId4"/>
    <p:sldId id="263" r:id="rId5"/>
    <p:sldId id="264" r:id="rId6"/>
    <p:sldId id="258" r:id="rId7"/>
    <p:sldId id="259" r:id="rId8"/>
    <p:sldId id="261" r:id="rId9"/>
    <p:sldId id="265" r:id="rId10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bg>
      <p:bgPr>
        <a:solidFill>
          <a:schemeClr val="bg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46404" y="758952"/>
            <a:ext cx="7063740" cy="4041648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6600" baseline="0">
                <a:solidFill>
                  <a:schemeClr val="tx1"/>
                </a:solidFill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6404" y="4800600"/>
            <a:ext cx="7063740" cy="1691640"/>
          </a:xfrm>
        </p:spPr>
        <p:txBody>
          <a:bodyPr>
            <a:normAutofit/>
          </a:bodyPr>
          <a:lstStyle>
            <a:lvl1pPr marL="0" indent="0" algn="l">
              <a:buNone/>
              <a:defRPr sz="2000" baseline="0">
                <a:solidFill>
                  <a:schemeClr val="tx1">
                    <a:lumMod val="8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20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3429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0000"/>
                    <a:lumOff val="80000"/>
                  </a:schemeClr>
                </a:solidFill>
              </a:defRPr>
            </a:lvl1pPr>
          </a:lstStyle>
          <a:p>
            <a:fld id="{8083076C-AFA0-49F1-8CFB-6D1FD4796875}" type="datetimeFigureOut">
              <a:rPr lang="it-IT" smtClean="0"/>
              <a:t>17/11/2015</a:t>
            </a:fld>
            <a:endParaRPr lang="it-IT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0000"/>
                    <a:lumOff val="80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60000"/>
                    <a:lumOff val="40000"/>
                  </a:schemeClr>
                </a:solidFill>
              </a:defRPr>
            </a:lvl1pPr>
          </a:lstStyle>
          <a:p>
            <a:fld id="{16DAB69C-CA69-4D23-9B03-2EB92A2BFB0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9262457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83076C-AFA0-49F1-8CFB-6D1FD4796875}" type="datetimeFigureOut">
              <a:rPr lang="it-IT" smtClean="0"/>
              <a:t>17/11/2015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AB69C-CA69-4D23-9B03-2EB92A2BFB0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631481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86525" y="381000"/>
            <a:ext cx="1857375" cy="5897562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71500" y="381000"/>
            <a:ext cx="5800725" cy="5897562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83076C-AFA0-49F1-8CFB-6D1FD4796875}" type="datetimeFigureOut">
              <a:rPr lang="it-IT" smtClean="0"/>
              <a:t>17/11/2015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AB69C-CA69-4D23-9B03-2EB92A2BFB0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337369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83076C-AFA0-49F1-8CFB-6D1FD4796875}" type="datetimeFigureOut">
              <a:rPr lang="it-IT" smtClean="0"/>
              <a:t>17/11/2015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AB69C-CA69-4D23-9B03-2EB92A2BFB0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197234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6404" y="758952"/>
            <a:ext cx="7063740" cy="4041648"/>
          </a:xfrm>
        </p:spPr>
        <p:txBody>
          <a:bodyPr anchor="b">
            <a:normAutofit/>
          </a:bodyPr>
          <a:lstStyle>
            <a:lvl1pPr>
              <a:lnSpc>
                <a:spcPct val="85000"/>
              </a:lnSpc>
              <a:defRPr sz="6600" b="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46404" y="4800600"/>
            <a:ext cx="7063740" cy="169164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83076C-AFA0-49F1-8CFB-6D1FD4796875}" type="datetimeFigureOut">
              <a:rPr lang="it-IT" smtClean="0"/>
              <a:t>17/11/2015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AB69C-CA69-4D23-9B03-2EB92A2BFB03}" type="slidenum">
              <a:rPr lang="it-IT" smtClean="0"/>
              <a:t>‹N›</a:t>
            </a:fld>
            <a:endParaRPr lang="it-IT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3429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6844267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46404" y="1828801"/>
            <a:ext cx="3360420" cy="4351337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94860" y="1828801"/>
            <a:ext cx="3360420" cy="4351337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83076C-AFA0-49F1-8CFB-6D1FD4796875}" type="datetimeFigureOut">
              <a:rPr lang="it-IT" smtClean="0"/>
              <a:t>17/11/2015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AB69C-CA69-4D23-9B03-2EB92A2BFB0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862007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46404" y="1717185"/>
            <a:ext cx="3360420" cy="7315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1800" b="0">
                <a:solidFill>
                  <a:schemeClr val="tx2"/>
                </a:solidFill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46404" y="2507550"/>
            <a:ext cx="336042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4599432" y="1717185"/>
            <a:ext cx="3364992" cy="731520"/>
          </a:xfrm>
        </p:spPr>
        <p:txBody>
          <a:bodyPr anchor="b">
            <a:normAutofit/>
          </a:bodyPr>
          <a:lstStyle>
            <a:lvl1pPr marL="0" indent="0">
              <a:buFontTx/>
              <a:buNone/>
              <a:defRPr lang="en-US" sz="1800" b="0" kern="1200" spc="10" baseline="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 algn="l" defTabSz="914400" rtl="0" eaLnBrk="1" latinLnBrk="0" hangingPunct="1">
              <a:lnSpc>
                <a:spcPct val="95000"/>
              </a:lnSpc>
              <a:spcBef>
                <a:spcPts val="0"/>
              </a:spcBef>
              <a:spcAft>
                <a:spcPts val="200"/>
              </a:spcAft>
              <a:buClr>
                <a:schemeClr val="accent1"/>
              </a:buClr>
              <a:buSzPct val="80000"/>
              <a:buNone/>
            </a:pPr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94860" y="2507550"/>
            <a:ext cx="336042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83076C-AFA0-49F1-8CFB-6D1FD4796875}" type="datetimeFigureOut">
              <a:rPr lang="it-IT" smtClean="0"/>
              <a:t>17/11/2015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AB69C-CA69-4D23-9B03-2EB92A2BFB0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44684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83076C-AFA0-49F1-8CFB-6D1FD4796875}" type="datetimeFigureOut">
              <a:rPr lang="it-IT" smtClean="0"/>
              <a:t>17/11/2015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AB69C-CA69-4D23-9B03-2EB92A2BFB0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040696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83076C-AFA0-49F1-8CFB-6D1FD4796875}" type="datetimeFigureOut">
              <a:rPr lang="it-IT" smtClean="0"/>
              <a:t>17/11/2015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AB69C-CA69-4D23-9B03-2EB92A2BFB0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180999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1"/>
            <a:ext cx="2400300" cy="1600197"/>
          </a:xfrm>
        </p:spPr>
        <p:txBody>
          <a:bodyPr anchor="b">
            <a:normAutofit/>
          </a:bodyPr>
          <a:lstStyle>
            <a:lvl1pPr>
              <a:defRPr sz="2800" b="0" baseline="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78200" y="685800"/>
            <a:ext cx="4559300" cy="5486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99735"/>
            <a:ext cx="2400300" cy="3810001"/>
          </a:xfrm>
        </p:spPr>
        <p:txBody>
          <a:bodyPr>
            <a:normAutofit/>
          </a:bodyPr>
          <a:lstStyle>
            <a:lvl1pPr marL="0" indent="0">
              <a:lnSpc>
                <a:spcPct val="114000"/>
              </a:lnSpc>
              <a:spcBef>
                <a:spcPts val="800"/>
              </a:spcBef>
              <a:buNone/>
              <a:defRPr sz="13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83076C-AFA0-49F1-8CFB-6D1FD4796875}" type="datetimeFigureOut">
              <a:rPr lang="it-IT" smtClean="0"/>
              <a:t>17/11/2015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AB69C-CA69-4D23-9B03-2EB92A2BFB0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492838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5105400"/>
            <a:ext cx="8469630" cy="17526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257800"/>
            <a:ext cx="7486650" cy="914400"/>
          </a:xfrm>
        </p:spPr>
        <p:txBody>
          <a:bodyPr anchor="b">
            <a:normAutofit/>
          </a:bodyPr>
          <a:lstStyle>
            <a:lvl1pPr>
              <a:defRPr sz="2800" b="0">
                <a:solidFill>
                  <a:schemeClr val="bg1"/>
                </a:solidFill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1"/>
            <a:ext cx="8469630" cy="5128923"/>
          </a:xfrm>
          <a:blipFill>
            <a:blip r:embed="rId2"/>
            <a:stretch>
              <a:fillRect/>
            </a:stretch>
          </a:blipFill>
        </p:spPr>
        <p:txBody>
          <a:bodyPr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6108590"/>
            <a:ext cx="7486650" cy="597011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300">
                <a:solidFill>
                  <a:schemeClr val="bg1">
                    <a:lumMod val="8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83076C-AFA0-49F1-8CFB-6D1FD4796875}" type="datetimeFigureOut">
              <a:rPr lang="it-IT" smtClean="0"/>
              <a:t>17/11/2015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AB69C-CA69-4D23-9B03-2EB92A2BFB0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726124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418195" y="0"/>
            <a:ext cx="731520" cy="685800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46404" y="365760"/>
            <a:ext cx="7269480" cy="13255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46404" y="1828801"/>
            <a:ext cx="644652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831456" y="1044178"/>
            <a:ext cx="1904999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 b="0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</a:lstStyle>
          <a:p>
            <a:fld id="{8083076C-AFA0-49F1-8CFB-6D1FD4796875}" type="datetimeFigureOut">
              <a:rPr lang="it-IT" smtClean="0"/>
              <a:t>17/11/2015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6993255" y="4092178"/>
            <a:ext cx="3581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41055" y="6172201"/>
            <a:ext cx="685800" cy="593725"/>
          </a:xfrm>
          <a:prstGeom prst="rect">
            <a:avLst/>
          </a:prstGeom>
        </p:spPr>
        <p:txBody>
          <a:bodyPr vert="horz" lIns="27432" tIns="45720" rIns="27432" bIns="45720" rtlCol="0" anchor="ctr">
            <a:normAutofit/>
          </a:bodyPr>
          <a:lstStyle>
            <a:lvl1pPr algn="ctr">
              <a:defRPr sz="320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fld id="{16DAB69C-CA69-4D23-9B03-2EB92A2BFB0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702807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 spc="-5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5000"/>
        </a:lnSpc>
        <a:spcBef>
          <a:spcPts val="1400"/>
        </a:spcBef>
        <a:spcAft>
          <a:spcPts val="200"/>
        </a:spcAft>
        <a:buClr>
          <a:schemeClr val="accent1"/>
        </a:buClr>
        <a:buSzPct val="80000"/>
        <a:buFont typeface="Arial" pitchFamily="34" charset="0"/>
        <a:buChar char="•"/>
        <a:defRPr sz="1800" kern="1200" spc="1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mailto:info@legislativamente.it" TargetMode="External"/><Relationship Id="rId2" Type="http://schemas.openxmlformats.org/officeDocument/2006/relationships/hyperlink" Target="http://www.legislativamente.it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47664" y="2276872"/>
            <a:ext cx="6400800" cy="1944216"/>
          </a:xfrm>
        </p:spPr>
        <p:txBody>
          <a:bodyPr>
            <a:normAutofit/>
          </a:bodyPr>
          <a:lstStyle/>
          <a:p>
            <a:pPr algn="ctr"/>
            <a:r>
              <a:rPr lang="it-IT" sz="4000" b="1" dirty="0" smtClean="0">
                <a:solidFill>
                  <a:schemeClr val="bg1"/>
                </a:solidFill>
              </a:rPr>
              <a:t>Legislativamente</a:t>
            </a:r>
          </a:p>
          <a:p>
            <a:pPr algn="ctr"/>
            <a:r>
              <a:rPr lang="it-IT" sz="3600" b="1" dirty="0" smtClean="0">
                <a:solidFill>
                  <a:schemeClr val="bg1"/>
                </a:solidFill>
              </a:rPr>
              <a:t>Presentazione offerta servizi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548680"/>
            <a:ext cx="2886075" cy="8640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03906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 smtClean="0"/>
              <a:t/>
            </a:r>
            <a:br>
              <a:rPr lang="it-IT" dirty="0" smtClean="0"/>
            </a:br>
            <a:r>
              <a:rPr lang="it-IT" sz="3200" dirty="0" smtClean="0"/>
              <a:t>Presentazione</a:t>
            </a:r>
            <a:endParaRPr lang="it-IT" sz="3200" dirty="0"/>
          </a:p>
        </p:txBody>
      </p:sp>
      <p:sp>
        <p:nvSpPr>
          <p:cNvPr id="2" name="Segnaposto contenut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 smtClean="0"/>
              <a:t>Legislativamente è una nuova realtà che opera nell’ambito del monitoraggio legislativo nei vari livelli di governo, delle relazioni istituzionali e della comunicazione strategica al servizio di imprese ed enti. L’attenzione al cliente e alle sue esigenze è la nostra priorità. </a:t>
            </a:r>
          </a:p>
          <a:p>
            <a:pPr marL="0" indent="0">
              <a:buNone/>
            </a:pPr>
            <a:r>
              <a:rPr lang="it-IT" dirty="0" smtClean="0"/>
              <a:t>Vengono offerti i seguenti servizi:</a:t>
            </a:r>
          </a:p>
          <a:p>
            <a:r>
              <a:rPr lang="it-IT" b="1" dirty="0"/>
              <a:t>Monitoraggio istituzionale </a:t>
            </a:r>
            <a:r>
              <a:rPr lang="it-IT" dirty="0" smtClean="0"/>
              <a:t>strutturato su attività </a:t>
            </a:r>
            <a:r>
              <a:rPr lang="it-IT" dirty="0"/>
              <a:t>di tre livelli di governo: Unione Europea, Istituzioni nazionali </a:t>
            </a:r>
            <a:r>
              <a:rPr lang="it-IT" dirty="0" smtClean="0"/>
              <a:t>ed </a:t>
            </a:r>
            <a:r>
              <a:rPr lang="it-IT" dirty="0"/>
              <a:t>Istituzioni </a:t>
            </a:r>
            <a:r>
              <a:rPr lang="it-IT" dirty="0" smtClean="0"/>
              <a:t>regionali</a:t>
            </a:r>
          </a:p>
          <a:p>
            <a:r>
              <a:rPr lang="it-IT" b="1" dirty="0" smtClean="0"/>
              <a:t>Analisi dei provvedimenti legislativi</a:t>
            </a:r>
            <a:endParaRPr lang="it-IT" dirty="0" smtClean="0"/>
          </a:p>
          <a:p>
            <a:r>
              <a:rPr lang="it-IT" b="1" dirty="0"/>
              <a:t>Strategie di lobbying e </a:t>
            </a:r>
            <a:r>
              <a:rPr lang="it-IT" b="1" dirty="0" smtClean="0"/>
              <a:t>drafting legislativo</a:t>
            </a:r>
          </a:p>
          <a:p>
            <a:r>
              <a:rPr lang="it-IT" b="1" dirty="0" smtClean="0"/>
              <a:t>Monitoraggio media</a:t>
            </a:r>
            <a:endParaRPr lang="it-IT" b="1" dirty="0"/>
          </a:p>
          <a:p>
            <a:endParaRPr lang="it-IT" dirty="0" smtClean="0"/>
          </a:p>
          <a:p>
            <a:pPr marL="0" indent="0">
              <a:buNone/>
            </a:pPr>
            <a:endParaRPr lang="it-IT" dirty="0" smtClean="0"/>
          </a:p>
          <a:p>
            <a:pPr marL="0" indent="0">
              <a:buNone/>
            </a:pPr>
            <a:endParaRPr lang="it-IT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61766"/>
            <a:ext cx="2886075" cy="866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05737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2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1258400"/>
          </a:xfrm>
        </p:spPr>
        <p:txBody>
          <a:bodyPr>
            <a:normAutofit/>
          </a:bodyPr>
          <a:lstStyle/>
          <a:p>
            <a:r>
              <a:rPr lang="it-IT" sz="3200" dirty="0" smtClean="0"/>
              <a:t>Monitoraggio legislativo europeo</a:t>
            </a:r>
            <a:endParaRPr lang="it-IT" sz="3200" dirty="0"/>
          </a:p>
        </p:txBody>
      </p:sp>
      <p:sp>
        <p:nvSpPr>
          <p:cNvPr id="2" name="Segnaposto contenuto 1"/>
          <p:cNvSpPr>
            <a:spLocks noGrp="1"/>
          </p:cNvSpPr>
          <p:nvPr>
            <p:ph idx="1"/>
          </p:nvPr>
        </p:nvSpPr>
        <p:spPr>
          <a:xfrm>
            <a:off x="827584" y="1739649"/>
            <a:ext cx="6446520" cy="4840559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it-IT" sz="1700" dirty="0" smtClean="0"/>
              <a:t> </a:t>
            </a:r>
            <a:r>
              <a:rPr lang="it-IT" sz="2900" dirty="0"/>
              <a:t>I</a:t>
            </a:r>
            <a:r>
              <a:rPr lang="it-IT" sz="2900" dirty="0" smtClean="0"/>
              <a:t>l monitoraggio del livello di governo europeo si concretizza con:</a:t>
            </a:r>
            <a:endParaRPr lang="it-IT" sz="2900" dirty="0"/>
          </a:p>
          <a:p>
            <a:r>
              <a:rPr lang="it-IT" sz="2900" dirty="0" smtClean="0"/>
              <a:t>Stesura </a:t>
            </a:r>
            <a:r>
              <a:rPr lang="it-IT" sz="2900" dirty="0"/>
              <a:t>del calendario settimanale dei lavori del Parlamento Europeo e </a:t>
            </a:r>
            <a:r>
              <a:rPr lang="it-IT" sz="2900" dirty="0" smtClean="0"/>
              <a:t>delle Commissioni </a:t>
            </a:r>
            <a:r>
              <a:rPr lang="it-IT" sz="2900" dirty="0"/>
              <a:t>di interesse.</a:t>
            </a:r>
          </a:p>
          <a:p>
            <a:r>
              <a:rPr lang="it-IT" sz="2900" dirty="0" smtClean="0"/>
              <a:t>Monitoraggio </a:t>
            </a:r>
            <a:r>
              <a:rPr lang="it-IT" sz="2900" dirty="0"/>
              <a:t>e rendicontazione dei lavori e degli iter legislativi </a:t>
            </a:r>
            <a:r>
              <a:rPr lang="it-IT" sz="2900" dirty="0" smtClean="0"/>
              <a:t>dell’Assemblea Parlamentare </a:t>
            </a:r>
            <a:r>
              <a:rPr lang="it-IT" sz="2900" dirty="0"/>
              <a:t>e delle Commissioni.</a:t>
            </a:r>
          </a:p>
          <a:p>
            <a:r>
              <a:rPr lang="it-IT" sz="2900" dirty="0" smtClean="0"/>
              <a:t>Rendicontazione </a:t>
            </a:r>
            <a:r>
              <a:rPr lang="it-IT" sz="2900" dirty="0"/>
              <a:t>degli atti non legislativi del Parlamento.</a:t>
            </a:r>
          </a:p>
          <a:p>
            <a:r>
              <a:rPr lang="it-IT" sz="2900" dirty="0" smtClean="0"/>
              <a:t>Monitoraggio </a:t>
            </a:r>
            <a:r>
              <a:rPr lang="it-IT" sz="2900" dirty="0"/>
              <a:t>dell’attività e degli atti della Commissione Europea.</a:t>
            </a:r>
          </a:p>
          <a:p>
            <a:r>
              <a:rPr lang="it-IT" sz="2900" dirty="0" smtClean="0"/>
              <a:t>Monitoraggio </a:t>
            </a:r>
            <a:r>
              <a:rPr lang="it-IT" sz="2900" dirty="0"/>
              <a:t>dell’attività del </a:t>
            </a:r>
            <a:r>
              <a:rPr lang="it-IT" sz="2900" dirty="0" smtClean="0"/>
              <a:t>Consiglio, e dell’attività </a:t>
            </a:r>
            <a:r>
              <a:rPr lang="it-IT" sz="2900" dirty="0"/>
              <a:t>delle Agenzie indipendenti di interesse.</a:t>
            </a:r>
          </a:p>
          <a:p>
            <a:r>
              <a:rPr lang="it-IT" sz="2900" dirty="0" smtClean="0"/>
              <a:t>Rendicontazione </a:t>
            </a:r>
            <a:r>
              <a:rPr lang="it-IT" sz="2900" dirty="0"/>
              <a:t>degli atti della Corte di Giustizia, della Corte dei Conti e della </a:t>
            </a:r>
            <a:r>
              <a:rPr lang="it-IT" sz="2900" dirty="0" smtClean="0"/>
              <a:t>Gazzetta Ufficiale </a:t>
            </a:r>
            <a:r>
              <a:rPr lang="it-IT" sz="2900" dirty="0"/>
              <a:t>UE. </a:t>
            </a:r>
            <a:endParaRPr lang="it-IT" sz="2900" dirty="0" smtClean="0"/>
          </a:p>
          <a:p>
            <a:r>
              <a:rPr lang="it-IT" sz="2900" dirty="0" smtClean="0"/>
              <a:t>Ricerca </a:t>
            </a:r>
            <a:r>
              <a:rPr lang="it-IT" sz="2900" dirty="0"/>
              <a:t>di bandi di </a:t>
            </a:r>
            <a:r>
              <a:rPr lang="it-IT" sz="2900" dirty="0" smtClean="0"/>
              <a:t>finanziamento europei</a:t>
            </a:r>
          </a:p>
          <a:p>
            <a:endParaRPr lang="it-IT" dirty="0" smtClean="0"/>
          </a:p>
          <a:p>
            <a:endParaRPr lang="it-IT" dirty="0" smtClean="0"/>
          </a:p>
          <a:p>
            <a:endParaRPr lang="it-IT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59959"/>
            <a:ext cx="2670051" cy="8018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17829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2"/>
          <p:cNvSpPr>
            <a:spLocks noGrp="1"/>
          </p:cNvSpPr>
          <p:nvPr>
            <p:ph type="title"/>
          </p:nvPr>
        </p:nvSpPr>
        <p:spPr>
          <a:xfrm>
            <a:off x="1475656" y="365760"/>
            <a:ext cx="6740228" cy="1325562"/>
          </a:xfrm>
        </p:spPr>
        <p:txBody>
          <a:bodyPr>
            <a:noAutofit/>
          </a:bodyPr>
          <a:lstStyle/>
          <a:p>
            <a:r>
              <a:rPr lang="it-IT" sz="3200" dirty="0" smtClean="0"/>
              <a:t>Monitoraggio legislativo nazionale</a:t>
            </a:r>
            <a:endParaRPr lang="it-IT" sz="3200" dirty="0"/>
          </a:p>
        </p:txBody>
      </p:sp>
      <p:sp>
        <p:nvSpPr>
          <p:cNvPr id="2" name="Segnaposto contenuto 1"/>
          <p:cNvSpPr>
            <a:spLocks noGrp="1"/>
          </p:cNvSpPr>
          <p:nvPr>
            <p:ph idx="1"/>
          </p:nvPr>
        </p:nvSpPr>
        <p:spPr>
          <a:xfrm>
            <a:off x="946404" y="1839725"/>
            <a:ext cx="6446520" cy="4912567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it-IT" sz="3800" dirty="0" smtClean="0"/>
              <a:t>Il monitoraggio del livello di governo nazionale si concretizza con:</a:t>
            </a:r>
            <a:endParaRPr lang="it-IT" sz="3800" dirty="0"/>
          </a:p>
          <a:p>
            <a:r>
              <a:rPr lang="it-IT" sz="3800" dirty="0"/>
              <a:t>Stesura del calendario settimanale dei lavori </a:t>
            </a:r>
            <a:r>
              <a:rPr lang="it-IT" sz="3800" dirty="0" smtClean="0"/>
              <a:t>parlamentari. Rendicontazione </a:t>
            </a:r>
            <a:r>
              <a:rPr lang="it-IT" sz="3800" dirty="0"/>
              <a:t>dei lavori di Camera, Senato e delle Commissioni di interesse.</a:t>
            </a:r>
          </a:p>
          <a:p>
            <a:r>
              <a:rPr lang="it-IT" sz="3800" dirty="0" smtClean="0"/>
              <a:t>Monitoraggio </a:t>
            </a:r>
            <a:r>
              <a:rPr lang="it-IT" sz="3800" dirty="0"/>
              <a:t>di disegni e proposte di legge durante tutto il loro iter parlamentare.</a:t>
            </a:r>
          </a:p>
          <a:p>
            <a:r>
              <a:rPr lang="it-IT" sz="3800" dirty="0" smtClean="0"/>
              <a:t>Monitoraggio </a:t>
            </a:r>
            <a:r>
              <a:rPr lang="it-IT" sz="3800" dirty="0"/>
              <a:t>degli atti di indirizzo e controllo e delle procedure informative e di </a:t>
            </a:r>
            <a:r>
              <a:rPr lang="it-IT" sz="3800" dirty="0" smtClean="0"/>
              <a:t>sindacato ispettivo</a:t>
            </a:r>
            <a:r>
              <a:rPr lang="it-IT" sz="3800" dirty="0"/>
              <a:t>.</a:t>
            </a:r>
          </a:p>
          <a:p>
            <a:r>
              <a:rPr lang="it-IT" sz="3800" dirty="0" smtClean="0"/>
              <a:t>Rendicontazione </a:t>
            </a:r>
            <a:r>
              <a:rPr lang="it-IT" sz="3800" dirty="0"/>
              <a:t>delle convocazioni del Consiglio dei Ministri </a:t>
            </a:r>
            <a:r>
              <a:rPr lang="it-IT" sz="3800" dirty="0" smtClean="0"/>
              <a:t>(qualora presente invio della documentazione discussa).</a:t>
            </a:r>
            <a:endParaRPr lang="it-IT" sz="3800" dirty="0"/>
          </a:p>
          <a:p>
            <a:r>
              <a:rPr lang="it-IT" sz="3800" dirty="0" smtClean="0"/>
              <a:t>Analisi </a:t>
            </a:r>
            <a:r>
              <a:rPr lang="it-IT" sz="3800" dirty="0"/>
              <a:t>e resoconto degli atti pubblicati in Gazzetta Ufficiale</a:t>
            </a:r>
            <a:r>
              <a:rPr lang="it-IT" sz="3800" dirty="0" smtClean="0"/>
              <a:t>.</a:t>
            </a:r>
          </a:p>
          <a:p>
            <a:r>
              <a:rPr lang="it-IT" sz="3800" dirty="0"/>
              <a:t>Ricerca di bandi di </a:t>
            </a:r>
            <a:r>
              <a:rPr lang="it-IT" sz="3800" dirty="0" smtClean="0"/>
              <a:t>finanziamento </a:t>
            </a:r>
            <a:r>
              <a:rPr lang="it-IT" sz="3800" dirty="0"/>
              <a:t>nazionali </a:t>
            </a:r>
          </a:p>
          <a:p>
            <a:pPr marL="0" indent="0">
              <a:buNone/>
            </a:pPr>
            <a:endParaRPr lang="it-IT" dirty="0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61766"/>
            <a:ext cx="2886075" cy="866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23923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200" dirty="0" smtClean="0"/>
              <a:t>Monitoraggio legislativo regionale</a:t>
            </a:r>
            <a:endParaRPr lang="it-IT" sz="3200" dirty="0"/>
          </a:p>
        </p:txBody>
      </p:sp>
      <p:sp>
        <p:nvSpPr>
          <p:cNvPr id="2" name="Segnaposto contenuto 1"/>
          <p:cNvSpPr>
            <a:spLocks noGrp="1"/>
          </p:cNvSpPr>
          <p:nvPr>
            <p:ph idx="1"/>
          </p:nvPr>
        </p:nvSpPr>
        <p:spPr>
          <a:xfrm>
            <a:off x="946404" y="1828801"/>
            <a:ext cx="6446520" cy="4912567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it-IT" sz="1900" dirty="0" smtClean="0"/>
              <a:t>Il monitoraggio del livello di governo regionale si concretizza con: </a:t>
            </a:r>
            <a:endParaRPr lang="it-IT" sz="1900" dirty="0"/>
          </a:p>
          <a:p>
            <a:r>
              <a:rPr lang="it-IT" sz="1900" dirty="0"/>
              <a:t>Stesura del calendario settimanale dei lavori dell’Assemblea Regionale.</a:t>
            </a:r>
          </a:p>
          <a:p>
            <a:r>
              <a:rPr lang="it-IT" sz="1900" dirty="0" smtClean="0"/>
              <a:t>Rendicontazione </a:t>
            </a:r>
            <a:r>
              <a:rPr lang="it-IT" sz="1900" dirty="0"/>
              <a:t>dei lavori del Consiglio Regionale e </a:t>
            </a:r>
            <a:r>
              <a:rPr lang="it-IT" sz="1900" dirty="0" smtClean="0"/>
              <a:t>delle Commissioni </a:t>
            </a:r>
            <a:r>
              <a:rPr lang="it-IT" sz="1900" dirty="0"/>
              <a:t>di interesse.</a:t>
            </a:r>
          </a:p>
          <a:p>
            <a:r>
              <a:rPr lang="it-IT" sz="1900" dirty="0" smtClean="0"/>
              <a:t>Monitoraggio </a:t>
            </a:r>
            <a:r>
              <a:rPr lang="it-IT" sz="1900" dirty="0"/>
              <a:t>delle proposte legislative durante tutto il loro iter.</a:t>
            </a:r>
          </a:p>
          <a:p>
            <a:r>
              <a:rPr lang="it-IT" sz="1900" dirty="0" smtClean="0"/>
              <a:t>Monitoraggio </a:t>
            </a:r>
            <a:r>
              <a:rPr lang="it-IT" sz="1900" dirty="0"/>
              <a:t>degli atti non legislativi e delle procedure informative e di sindacato ispettivo.</a:t>
            </a:r>
          </a:p>
          <a:p>
            <a:r>
              <a:rPr lang="it-IT" sz="1900" dirty="0" smtClean="0"/>
              <a:t>Rendicontazione </a:t>
            </a:r>
            <a:r>
              <a:rPr lang="it-IT" sz="1900" dirty="0"/>
              <a:t>dell’attività della Giunta Regionale e degli atti degli Assessorati.</a:t>
            </a:r>
          </a:p>
          <a:p>
            <a:r>
              <a:rPr lang="it-IT" sz="1900" dirty="0" smtClean="0"/>
              <a:t>Analisi </a:t>
            </a:r>
            <a:r>
              <a:rPr lang="it-IT" sz="1900" dirty="0"/>
              <a:t>e resoconto degli atti pubblicati nel Bollettino Regionale</a:t>
            </a:r>
            <a:r>
              <a:rPr lang="it-IT" sz="1900" dirty="0" smtClean="0"/>
              <a:t>.</a:t>
            </a:r>
          </a:p>
          <a:p>
            <a:r>
              <a:rPr lang="it-IT" sz="1900" dirty="0"/>
              <a:t>Ricerca di bandi di </a:t>
            </a:r>
            <a:r>
              <a:rPr lang="it-IT" sz="1900" dirty="0" smtClean="0"/>
              <a:t>finanziamento regionali</a:t>
            </a:r>
            <a:endParaRPr lang="it-IT" sz="1900" dirty="0"/>
          </a:p>
          <a:p>
            <a:pPr marL="0" indent="0">
              <a:buNone/>
            </a:pPr>
            <a:endParaRPr lang="it-IT" sz="1600" dirty="0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70017"/>
            <a:ext cx="2886075" cy="83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47531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200" dirty="0" smtClean="0"/>
              <a:t>Analisi dei provvedimenti legislativi</a:t>
            </a:r>
            <a:endParaRPr lang="it-IT" sz="3200" dirty="0"/>
          </a:p>
        </p:txBody>
      </p:sp>
      <p:sp>
        <p:nvSpPr>
          <p:cNvPr id="2" name="Segnaposto contenuto 1"/>
          <p:cNvSpPr>
            <a:spLocks noGrp="1"/>
          </p:cNvSpPr>
          <p:nvPr>
            <p:ph idx="1"/>
          </p:nvPr>
        </p:nvSpPr>
        <p:spPr>
          <a:xfrm>
            <a:off x="1115616" y="1897294"/>
            <a:ext cx="6277308" cy="4282844"/>
          </a:xfrm>
        </p:spPr>
        <p:txBody>
          <a:bodyPr/>
          <a:lstStyle/>
          <a:p>
            <a:pPr marL="0" indent="0">
              <a:buNone/>
            </a:pPr>
            <a:r>
              <a:rPr lang="it-IT" dirty="0"/>
              <a:t>Per qualsiasi tipo di provvedimento – legge, decreto-legge, decreto ministeriale, proposta di legge, disegno di legge, decreto legislativo o anche per atti comunitari – può essere redatta una scheda di approfondimento. Obiettivo di tale scheda è quello di “rendere leggibile” a tutti il contenuto del provvedimento di interesse. E’ possibile, anche, redigere schede che mettono a confronto più provvedimenti, così da evidenziarne similitudini e differenze. Nella scheda vengono, inoltre, segnalate in tal caso le modifiche che il testo subisce nel corso del suo iter parlamentare; modifiche dovute all’approvazione di emendamenti che possono essere presentati sia in Commissione che in Aula.</a:t>
            </a: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59788"/>
            <a:ext cx="2814068" cy="8451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66664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200" dirty="0" smtClean="0"/>
              <a:t>Strategie di lobbying e comunicazione</a:t>
            </a:r>
            <a:endParaRPr lang="it-IT" sz="3200" dirty="0"/>
          </a:p>
        </p:txBody>
      </p:sp>
      <p:sp>
        <p:nvSpPr>
          <p:cNvPr id="2" name="Segnaposto contenuto 1"/>
          <p:cNvSpPr>
            <a:spLocks noGrp="1"/>
          </p:cNvSpPr>
          <p:nvPr>
            <p:ph idx="1"/>
          </p:nvPr>
        </p:nvSpPr>
        <p:spPr>
          <a:xfrm>
            <a:off x="946404" y="1828801"/>
            <a:ext cx="6446520" cy="325638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/>
          </a:p>
          <a:p>
            <a:endParaRPr lang="it-IT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292939"/>
            <a:ext cx="2382019" cy="7153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CasellaDiTesto 4"/>
          <p:cNvSpPr txBox="1"/>
          <p:nvPr/>
        </p:nvSpPr>
        <p:spPr>
          <a:xfrm>
            <a:off x="946404" y="1841165"/>
            <a:ext cx="7090946" cy="2954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pc="10" dirty="0"/>
              <a:t>Per quanto riguarda gli interlocutori istituzionali e non, si ideano e implementano strategie di lobbying e comunicazione personalizzate, procedendo preliminarmente con l’analisi e la mappatura dello scenario politico e degli stakeholder, lo studio dei singoli focus o criticità di interesse e la promozione presso i decisori pubblici delle posizioni del cliente su una determinata politica o provvedimento di suo interesse.</a:t>
            </a:r>
          </a:p>
          <a:p>
            <a:r>
              <a:rPr lang="it-IT" spc="10" dirty="0"/>
              <a:t>Legato a questo,  si opera con operazioni di drafting di atti legislativi e non.</a:t>
            </a:r>
          </a:p>
          <a:p>
            <a:endParaRPr lang="it-IT" sz="24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2732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3200" dirty="0" smtClean="0"/>
              <a:t>Monitoraggio media</a:t>
            </a:r>
            <a:endParaRPr lang="it-IT" sz="3200" dirty="0"/>
          </a:p>
        </p:txBody>
      </p:sp>
      <p:sp>
        <p:nvSpPr>
          <p:cNvPr id="2" name="Segnaposto contenuto 1"/>
          <p:cNvSpPr>
            <a:spLocks noGrp="1"/>
          </p:cNvSpPr>
          <p:nvPr>
            <p:ph idx="1"/>
          </p:nvPr>
        </p:nvSpPr>
        <p:spPr>
          <a:xfrm>
            <a:off x="946404" y="1849471"/>
            <a:ext cx="6446520" cy="4330667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it-IT" dirty="0" smtClean="0"/>
              <a:t>Il </a:t>
            </a:r>
            <a:r>
              <a:rPr lang="it-IT" dirty="0"/>
              <a:t>servizio cd. “Monitoraggio </a:t>
            </a:r>
            <a:r>
              <a:rPr lang="it-IT" dirty="0" smtClean="0"/>
              <a:t>media” si </a:t>
            </a:r>
            <a:r>
              <a:rPr lang="it-IT" dirty="0"/>
              <a:t>articola in:</a:t>
            </a:r>
          </a:p>
          <a:p>
            <a:r>
              <a:rPr lang="it-IT" b="1" dirty="0"/>
              <a:t>servizi di Ufficio stampa e Comunicazione per l’Impresa </a:t>
            </a:r>
            <a:r>
              <a:rPr lang="it-IT" dirty="0"/>
              <a:t>che vuole interloquire con i decisori politici in ogni fase del processo legislativo. Si prevede, tra l’altro, lo screening e l’invio in tempo reale della stampa e delle agenzie stampa sui temi di interesse del cliente;</a:t>
            </a:r>
          </a:p>
          <a:p>
            <a:r>
              <a:rPr lang="it-IT" b="1" dirty="0"/>
              <a:t>organizzazione di apposite campagne di comunicazione </a:t>
            </a:r>
            <a:r>
              <a:rPr lang="it-IT" dirty="0"/>
              <a:t>per l’Impresa, anche attraverso conferenze stampa e publiredazionali;</a:t>
            </a:r>
          </a:p>
          <a:p>
            <a:r>
              <a:rPr lang="it-IT" dirty="0" smtClean="0"/>
              <a:t>servizio globale nella </a:t>
            </a:r>
            <a:r>
              <a:rPr lang="it-IT" b="1" dirty="0" smtClean="0"/>
              <a:t>preparazione di </a:t>
            </a:r>
            <a:r>
              <a:rPr lang="it-IT" b="1" dirty="0"/>
              <a:t>un evento</a:t>
            </a:r>
            <a:r>
              <a:rPr lang="it-IT" dirty="0"/>
              <a:t>; partendo dall’ideazione </a:t>
            </a:r>
            <a:r>
              <a:rPr lang="it-IT" dirty="0" smtClean="0"/>
              <a:t>del </a:t>
            </a:r>
            <a:r>
              <a:rPr lang="it-IT" dirty="0"/>
              <a:t>concept, sceglie la sede istituzionale, identifica e coinvolge tutti gli attori dell’evento (parlamentari, membri del Governo, relatori, invitati, media).</a:t>
            </a:r>
          </a:p>
          <a:p>
            <a:endParaRPr lang="it-IT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207611"/>
            <a:ext cx="2733427" cy="8209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33575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2"/>
          <p:cNvSpPr>
            <a:spLocks noGrp="1"/>
          </p:cNvSpPr>
          <p:nvPr>
            <p:ph type="title"/>
          </p:nvPr>
        </p:nvSpPr>
        <p:spPr>
          <a:xfrm>
            <a:off x="946404" y="365760"/>
            <a:ext cx="7269480" cy="2055128"/>
          </a:xfrm>
        </p:spPr>
        <p:txBody>
          <a:bodyPr>
            <a:normAutofit/>
          </a:bodyPr>
          <a:lstStyle/>
          <a:p>
            <a:pPr algn="ctr"/>
            <a:r>
              <a:rPr lang="it-IT" sz="3200" dirty="0" smtClean="0"/>
              <a:t/>
            </a:r>
            <a:br>
              <a:rPr lang="it-IT" sz="3200" dirty="0" smtClean="0"/>
            </a:br>
            <a:r>
              <a:rPr lang="it-IT" sz="3200" dirty="0"/>
              <a:t/>
            </a:r>
            <a:br>
              <a:rPr lang="it-IT" sz="3200" dirty="0"/>
            </a:br>
            <a:r>
              <a:rPr lang="it-IT" sz="3200" dirty="0" smtClean="0"/>
              <a:t>Grazie </a:t>
            </a:r>
            <a:r>
              <a:rPr lang="it-IT" sz="3200" dirty="0" smtClean="0"/>
              <a:t>dell’attenzione!</a:t>
            </a:r>
            <a:endParaRPr lang="it-IT" sz="3200" dirty="0"/>
          </a:p>
        </p:txBody>
      </p:sp>
      <p:sp>
        <p:nvSpPr>
          <p:cNvPr id="2" name="Segnaposto contenuto 1"/>
          <p:cNvSpPr>
            <a:spLocks noGrp="1"/>
          </p:cNvSpPr>
          <p:nvPr>
            <p:ph idx="1"/>
          </p:nvPr>
        </p:nvSpPr>
        <p:spPr>
          <a:xfrm>
            <a:off x="946404" y="1849471"/>
            <a:ext cx="6446520" cy="4330667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it-IT" dirty="0" smtClean="0"/>
          </a:p>
          <a:p>
            <a:pPr marL="0" indent="0">
              <a:buNone/>
            </a:pPr>
            <a:endParaRPr lang="it-IT" sz="2000" b="1" dirty="0" smtClean="0"/>
          </a:p>
          <a:p>
            <a:pPr marL="0" indent="0">
              <a:buNone/>
            </a:pPr>
            <a:r>
              <a:rPr lang="it-IT" sz="2000" b="1" dirty="0" smtClean="0"/>
              <a:t>Sito </a:t>
            </a:r>
            <a:r>
              <a:rPr lang="it-IT" sz="2000" b="1" dirty="0" smtClean="0"/>
              <a:t>web: </a:t>
            </a:r>
            <a:r>
              <a:rPr lang="it-IT" sz="2000" dirty="0" smtClean="0">
                <a:hlinkClick r:id="rId2"/>
              </a:rPr>
              <a:t>www.legislativamente.it</a:t>
            </a:r>
            <a:endParaRPr lang="it-IT" sz="2000" dirty="0"/>
          </a:p>
          <a:p>
            <a:pPr marL="0" indent="0">
              <a:buNone/>
            </a:pPr>
            <a:r>
              <a:rPr lang="it-IT" sz="2000" b="1" dirty="0" smtClean="0"/>
              <a:t>Contatto:</a:t>
            </a:r>
            <a:r>
              <a:rPr lang="it-IT" sz="2000" dirty="0" smtClean="0"/>
              <a:t> </a:t>
            </a:r>
            <a:r>
              <a:rPr lang="it-IT" sz="2000" dirty="0" smtClean="0">
                <a:hlinkClick r:id="rId3"/>
              </a:rPr>
              <a:t>info@legislativamente.it</a:t>
            </a:r>
            <a:endParaRPr lang="it-IT" sz="2000" dirty="0" smtClean="0"/>
          </a:p>
          <a:p>
            <a:pPr marL="0" indent="0">
              <a:buNone/>
            </a:pPr>
            <a:endParaRPr lang="it-IT" dirty="0"/>
          </a:p>
          <a:p>
            <a:endParaRPr lang="it-IT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207611"/>
            <a:ext cx="2733427" cy="8209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79850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iew">
  <a:themeElements>
    <a:clrScheme name="View">
      <a:dk1>
        <a:srgbClr val="000000"/>
      </a:dk1>
      <a:lt1>
        <a:srgbClr val="FFFFFF"/>
      </a:lt1>
      <a:dk2>
        <a:srgbClr val="46464A"/>
      </a:dk2>
      <a:lt2>
        <a:srgbClr val="D6D3CC"/>
      </a:lt2>
      <a:accent1>
        <a:srgbClr val="6F6F74"/>
      </a:accent1>
      <a:accent2>
        <a:srgbClr val="92A9B9"/>
      </a:accent2>
      <a:accent3>
        <a:srgbClr val="A7B789"/>
      </a:accent3>
      <a:accent4>
        <a:srgbClr val="B9A489"/>
      </a:accent4>
      <a:accent5>
        <a:srgbClr val="8D6374"/>
      </a:accent5>
      <a:accent6>
        <a:srgbClr val="9B7362"/>
      </a:accent6>
      <a:hlink>
        <a:srgbClr val="67AABF"/>
      </a:hlink>
      <a:folHlink>
        <a:srgbClr val="ABAFA5"/>
      </a:folHlink>
    </a:clrScheme>
    <a:fontScheme name="View">
      <a:maj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View">
      <a:fillStyleLst>
        <a:solidFill>
          <a:schemeClr val="phClr"/>
        </a:solidFill>
        <a:solidFill>
          <a:schemeClr val="phClr">
            <a:tint val="60000"/>
            <a:satMod val="120000"/>
          </a:schemeClr>
        </a:solidFill>
        <a:solidFill>
          <a:schemeClr val="phClr">
            <a:shade val="75000"/>
            <a:satMod val="16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3970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95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240" dir="5400000" algn="tl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9525" prstMaterial="flat">
            <a:bevelT w="0" h="0" prst="coolSlant"/>
            <a:contourClr>
              <a:schemeClr val="phClr">
                <a:shade val="35000"/>
                <a:satMod val="130000"/>
              </a:schemeClr>
            </a:contourClr>
          </a:sp3d>
        </a:effectStyle>
        <a:effectStyle>
          <a:effectLst>
            <a:outerShdw blurRad="76200" dist="25400" dir="5400000" algn="tl" rotWithShape="0">
              <a:srgbClr val="000000">
                <a:alpha val="5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9050" prstMaterial="flat">
            <a:bevelT w="0" h="0" prst="coolSlant"/>
            <a:contourClr>
              <a:schemeClr val="phClr">
                <a:shade val="25000"/>
                <a:satMod val="14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4000"/>
                <a:shade val="98000"/>
                <a:satMod val="130000"/>
                <a:lumMod val="102000"/>
              </a:schemeClr>
            </a:gs>
            <a:gs pos="100000">
              <a:schemeClr val="phClr">
                <a:tint val="98000"/>
                <a:shade val="78000"/>
                <a:satMod val="14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iew" id="{BA0EB5A6-F2D4-4F82-977B-64ADEE4A2A69}" vid="{3969A8A2-35DB-4E3B-8885-16FD2056867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TM03457515[[fn=Visualizzazione]]</Template>
  <TotalTime>354</TotalTime>
  <Words>695</Words>
  <Application>Microsoft Office PowerPoint</Application>
  <PresentationFormat>Presentazione su schermo (4:3)</PresentationFormat>
  <Paragraphs>53</Paragraphs>
  <Slides>9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9</vt:i4>
      </vt:variant>
    </vt:vector>
  </HeadingPairs>
  <TitlesOfParts>
    <vt:vector size="13" baseType="lpstr">
      <vt:lpstr>Arial</vt:lpstr>
      <vt:lpstr>Century Schoolbook</vt:lpstr>
      <vt:lpstr>Wingdings 2</vt:lpstr>
      <vt:lpstr>View</vt:lpstr>
      <vt:lpstr>Presentazione standard di PowerPoint</vt:lpstr>
      <vt:lpstr> Presentazione</vt:lpstr>
      <vt:lpstr>Monitoraggio legislativo europeo</vt:lpstr>
      <vt:lpstr>Monitoraggio legislativo nazionale</vt:lpstr>
      <vt:lpstr>Monitoraggio legislativo regionale</vt:lpstr>
      <vt:lpstr>Analisi dei provvedimenti legislativi</vt:lpstr>
      <vt:lpstr>Strategie di lobbying e comunicazione</vt:lpstr>
      <vt:lpstr>Monitoraggio media</vt:lpstr>
      <vt:lpstr>  Grazie dell’attenzione!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Crismatica</dc:creator>
  <cp:lastModifiedBy>elisabetta sisani</cp:lastModifiedBy>
  <cp:revision>27</cp:revision>
  <cp:lastPrinted>2015-11-17T14:44:22Z</cp:lastPrinted>
  <dcterms:created xsi:type="dcterms:W3CDTF">2015-11-10T08:08:21Z</dcterms:created>
  <dcterms:modified xsi:type="dcterms:W3CDTF">2015-11-17T14:57:02Z</dcterms:modified>
</cp:coreProperties>
</file>